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60" r:id="rId4"/>
    <p:sldId id="258" r:id="rId5"/>
    <p:sldId id="261" r:id="rId6"/>
    <p:sldId id="262" r:id="rId7"/>
    <p:sldId id="263" r:id="rId8"/>
    <p:sldId id="264" r:id="rId9"/>
    <p:sldId id="265" r:id="rId10"/>
    <p:sldId id="266" r:id="rId11"/>
    <p:sldId id="267" r:id="rId12"/>
    <p:sldId id="268" r:id="rId13"/>
    <p:sldId id="269" r:id="rId14"/>
    <p:sldId id="274" r:id="rId15"/>
    <p:sldId id="270" r:id="rId16"/>
    <p:sldId id="271" r:id="rId17"/>
    <p:sldId id="272" r:id="rId18"/>
    <p:sldId id="27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28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82A3827-4239-498F-9489-00057D617632}" type="datetimeFigureOut">
              <a:rPr lang="tr-TR" smtClean="0"/>
              <a:t>7.07.2021</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FD3AAD0-BAA5-4E7C-ABE1-84CA4223F21B}"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82A3827-4239-498F-9489-00057D617632}" type="datetimeFigureOut">
              <a:rPr lang="tr-TR" smtClean="0"/>
              <a:t>7.07.2021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D3AAD0-BAA5-4E7C-ABE1-84CA4223F21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82A3827-4239-498F-9489-00057D617632}" type="datetimeFigureOut">
              <a:rPr lang="tr-TR" smtClean="0"/>
              <a:t>7.07.2021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D3AAD0-BAA5-4E7C-ABE1-84CA4223F21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2A3827-4239-498F-9489-00057D617632}" type="datetimeFigureOut">
              <a:rPr lang="tr-TR" smtClean="0"/>
              <a:t>7.07.2021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D3AAD0-BAA5-4E7C-ABE1-84CA4223F21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82A3827-4239-498F-9489-00057D617632}" type="datetimeFigureOut">
              <a:rPr lang="tr-TR" smtClean="0"/>
              <a:t>7.07.2021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D3AAD0-BAA5-4E7C-ABE1-84CA4223F21B}"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782A3827-4239-498F-9489-00057D617632}" type="datetimeFigureOut">
              <a:rPr lang="tr-TR" smtClean="0"/>
              <a:t>7.07.2021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D3AAD0-BAA5-4E7C-ABE1-84CA4223F21B}"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82A3827-4239-498F-9489-00057D617632}" type="datetimeFigureOut">
              <a:rPr lang="tr-TR" smtClean="0"/>
              <a:t>7.07.2021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FD3AAD0-BAA5-4E7C-ABE1-84CA4223F21B}"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782A3827-4239-498F-9489-00057D617632}" type="datetimeFigureOut">
              <a:rPr lang="tr-TR" smtClean="0"/>
              <a:t>7.07.2021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D3AAD0-BAA5-4E7C-ABE1-84CA4223F21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A3827-4239-498F-9489-00057D617632}" type="datetimeFigureOut">
              <a:rPr lang="tr-TR" smtClean="0"/>
              <a:t>7.07.2021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FD3AAD0-BAA5-4E7C-ABE1-84CA4223F21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82A3827-4239-498F-9489-00057D617632}" type="datetimeFigureOut">
              <a:rPr lang="tr-TR" smtClean="0"/>
              <a:t>7.07.2021</a:t>
            </a:fld>
            <a:endParaRPr lang="tr-TR"/>
          </a:p>
        </p:txBody>
      </p:sp>
      <p:sp>
        <p:nvSpPr>
          <p:cNvPr id="7" name="Slide Number Placeholder 6"/>
          <p:cNvSpPr>
            <a:spLocks noGrp="1"/>
          </p:cNvSpPr>
          <p:nvPr>
            <p:ph type="sldNum" sz="quarter" idx="12"/>
          </p:nvPr>
        </p:nvSpPr>
        <p:spPr/>
        <p:txBody>
          <a:bodyPr/>
          <a:lstStyle/>
          <a:p>
            <a:fld id="{0FD3AAD0-BAA5-4E7C-ABE1-84CA4223F21B}"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82A3827-4239-498F-9489-00057D617632}" type="datetimeFigureOut">
              <a:rPr lang="tr-TR" smtClean="0"/>
              <a:t>7.07.2021</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0FD3AAD0-BAA5-4E7C-ABE1-84CA4223F21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82A3827-4239-498F-9489-00057D617632}" type="datetimeFigureOut">
              <a:rPr lang="tr-TR" smtClean="0"/>
              <a:t>7.07.2021</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FD3AAD0-BAA5-4E7C-ABE1-84CA4223F21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761406@meb.k12.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692696"/>
            <a:ext cx="7772400" cy="1470025"/>
          </a:xfrm>
        </p:spPr>
        <p:txBody>
          <a:bodyPr>
            <a:normAutofit/>
          </a:bodyPr>
          <a:lstStyle/>
          <a:p>
            <a:r>
              <a:rPr lang="tr-TR" dirty="0" smtClean="0"/>
              <a:t>ŞİRAN ANADOLU İMAM HATİP LİSESİ</a:t>
            </a:r>
            <a:endParaRPr lang="tr-TR" dirty="0"/>
          </a:p>
        </p:txBody>
      </p:sp>
      <p:sp>
        <p:nvSpPr>
          <p:cNvPr id="3" name="Alt Başlık 2"/>
          <p:cNvSpPr>
            <a:spLocks noGrp="1"/>
          </p:cNvSpPr>
          <p:nvPr>
            <p:ph type="subTitle" idx="1"/>
          </p:nvPr>
        </p:nvSpPr>
        <p:spPr>
          <a:xfrm>
            <a:off x="1371600" y="2492896"/>
            <a:ext cx="6400800" cy="3145904"/>
          </a:xfrm>
        </p:spPr>
        <p:txBody>
          <a:bodyPr/>
          <a:lstStyle/>
          <a:p>
            <a:endParaRPr lang="tr-TR" dirty="0"/>
          </a:p>
        </p:txBody>
      </p:sp>
      <p:pic>
        <p:nvPicPr>
          <p:cNvPr id="4" name="Picture 2" descr="C:\Users\CASPER\Desktop\OKUL TANITIMMM\IMG_20201007_0957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204865"/>
            <a:ext cx="766460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46339"/>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51" y="2324100"/>
            <a:ext cx="6237111" cy="3508375"/>
          </a:xfrm>
          <a:prstGeom prst="rect">
            <a:avLst/>
          </a:prstGeom>
        </p:spPr>
      </p:pic>
    </p:spTree>
    <p:extLst>
      <p:ext uri="{BB962C8B-B14F-4D97-AF65-F5344CB8AC3E}">
        <p14:creationId xmlns:p14="http://schemas.microsoft.com/office/powerpoint/2010/main" val="2786352972"/>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51" y="2324100"/>
            <a:ext cx="6237111" cy="3508375"/>
          </a:xfrm>
          <a:prstGeom prst="rect">
            <a:avLst/>
          </a:prstGeom>
        </p:spPr>
      </p:pic>
    </p:spTree>
    <p:extLst>
      <p:ext uri="{BB962C8B-B14F-4D97-AF65-F5344CB8AC3E}">
        <p14:creationId xmlns:p14="http://schemas.microsoft.com/office/powerpoint/2010/main" val="65154097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7620000" cy="5924128"/>
          </a:xfrm>
        </p:spPr>
        <p:txBody>
          <a:bodyPr/>
          <a:lstStyle/>
          <a:p>
            <a:pPr algn="ctr"/>
            <a:r>
              <a:rPr lang="tr-TR" dirty="0" smtClean="0"/>
              <a:t>MEKANLARIMIZ</a:t>
            </a:r>
          </a:p>
          <a:p>
            <a:pPr marL="114300" indent="0" algn="just">
              <a:buNone/>
            </a:pPr>
            <a:r>
              <a:rPr lang="tr-TR" dirty="0" smtClean="0"/>
              <a:t>                                   </a:t>
            </a:r>
          </a:p>
          <a:p>
            <a:pPr marL="114300" indent="0">
              <a:buNone/>
            </a:pPr>
            <a:r>
              <a:rPr lang="tr-TR" dirty="0" smtClean="0"/>
              <a:t>                                                                                                                                                                                                              </a:t>
            </a:r>
            <a:endParaRPr lang="tr-TR" dirty="0"/>
          </a:p>
        </p:txBody>
      </p:sp>
      <p:pic>
        <p:nvPicPr>
          <p:cNvPr id="11" name="Resim 10" descr="C:\Users\VENTO3\Downloads\IMG_20200522_15522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80728"/>
            <a:ext cx="1728192" cy="1470660"/>
          </a:xfrm>
          <a:prstGeom prst="rect">
            <a:avLst/>
          </a:prstGeom>
          <a:noFill/>
          <a:ln>
            <a:noFill/>
          </a:ln>
        </p:spPr>
      </p:pic>
      <p:pic>
        <p:nvPicPr>
          <p:cNvPr id="12" name="Resim 11" descr="C:\Users\VENTO3\Downloads\IMG_20200522_1550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980728"/>
            <a:ext cx="1728192" cy="1470660"/>
          </a:xfrm>
          <a:prstGeom prst="rect">
            <a:avLst/>
          </a:prstGeom>
          <a:noFill/>
          <a:ln>
            <a:noFill/>
          </a:ln>
        </p:spPr>
      </p:pic>
      <p:pic>
        <p:nvPicPr>
          <p:cNvPr id="13" name="Resim 12" descr="C:\Users\VENTO3\Downloads\IMG_20200522_15462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980728"/>
            <a:ext cx="1800200" cy="1470661"/>
          </a:xfrm>
          <a:prstGeom prst="rect">
            <a:avLst/>
          </a:prstGeom>
          <a:noFill/>
          <a:ln>
            <a:noFill/>
          </a:ln>
        </p:spPr>
      </p:pic>
      <p:pic>
        <p:nvPicPr>
          <p:cNvPr id="6" name="Resim 5" descr="C:\Users\VENTO3\Downloads\IMG_20200522_15503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2564904"/>
            <a:ext cx="1728192" cy="1800200"/>
          </a:xfrm>
          <a:prstGeom prst="rect">
            <a:avLst/>
          </a:prstGeom>
          <a:noFill/>
          <a:ln>
            <a:noFill/>
          </a:ln>
        </p:spPr>
      </p:pic>
      <p:pic>
        <p:nvPicPr>
          <p:cNvPr id="7" name="Resim 6" descr="C:\Users\VENTO3\Downloads\IMG_20200522_15464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3" y="2564905"/>
            <a:ext cx="1728192" cy="1800200"/>
          </a:xfrm>
          <a:prstGeom prst="rect">
            <a:avLst/>
          </a:prstGeom>
          <a:noFill/>
          <a:ln>
            <a:noFill/>
          </a:ln>
        </p:spPr>
      </p:pic>
      <p:pic>
        <p:nvPicPr>
          <p:cNvPr id="8" name="Resim 7" descr="C:\Users\VENTO3\Downloads\IMG_20200522_15513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9" y="2564906"/>
            <a:ext cx="1800200" cy="1800200"/>
          </a:xfrm>
          <a:prstGeom prst="rect">
            <a:avLst/>
          </a:prstGeom>
          <a:noFill/>
          <a:ln>
            <a:noFill/>
          </a:ln>
        </p:spPr>
      </p:pic>
      <p:pic>
        <p:nvPicPr>
          <p:cNvPr id="9" name="Resim 8" descr="C:\Users\VENTO3\Downloads\IMG_20200522_154909.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9192" y="4581128"/>
            <a:ext cx="1800200" cy="1903481"/>
          </a:xfrm>
          <a:prstGeom prst="rect">
            <a:avLst/>
          </a:prstGeom>
          <a:noFill/>
          <a:ln>
            <a:noFill/>
          </a:ln>
        </p:spPr>
      </p:pic>
      <p:pic>
        <p:nvPicPr>
          <p:cNvPr id="10" name="Resim 9" descr="C:\Users\VENTO3\Downloads\IMG_20191112_13320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67944" y="4618071"/>
            <a:ext cx="2068438" cy="1866538"/>
          </a:xfrm>
          <a:prstGeom prst="rect">
            <a:avLst/>
          </a:prstGeom>
          <a:noFill/>
          <a:ln>
            <a:noFill/>
          </a:ln>
        </p:spPr>
      </p:pic>
    </p:spTree>
    <p:extLst>
      <p:ext uri="{BB962C8B-B14F-4D97-AF65-F5344CB8AC3E}">
        <p14:creationId xmlns:p14="http://schemas.microsoft.com/office/powerpoint/2010/main" val="3066314014"/>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PANSİYONUMUZ</a:t>
            </a:r>
            <a:endParaRPr lang="tr-TR" dirty="0"/>
          </a:p>
        </p:txBody>
      </p:sp>
      <p:sp>
        <p:nvSpPr>
          <p:cNvPr id="3" name="İçerik Yer Tutucusu 2"/>
          <p:cNvSpPr>
            <a:spLocks noGrp="1"/>
          </p:cNvSpPr>
          <p:nvPr>
            <p:ph idx="1"/>
          </p:nvPr>
        </p:nvSpPr>
        <p:spPr/>
        <p:txBody>
          <a:bodyPr>
            <a:normAutofit fontScale="85000" lnSpcReduction="10000"/>
          </a:bodyPr>
          <a:lstStyle/>
          <a:p>
            <a:pPr algn="just"/>
            <a:r>
              <a:rPr lang="tr-TR" dirty="0" smtClean="0"/>
              <a:t>120 Kişilik erkek ve 80 kişilik kız öğrenci pansiyonumuz bulunmaktadır.</a:t>
            </a:r>
          </a:p>
          <a:p>
            <a:pPr algn="just"/>
            <a:r>
              <a:rPr lang="tr-TR" dirty="0" smtClean="0"/>
              <a:t>Odalar 4 kişiliktir. Temiz ve ferah bir ortamda öğrencilerimizin beslenmesi ve dinlenerek kendilerini okula hazırlamaları için bütün imkanlar mevcuttur.</a:t>
            </a:r>
          </a:p>
          <a:p>
            <a:pPr algn="just"/>
            <a:r>
              <a:rPr lang="tr-TR" dirty="0" smtClean="0"/>
              <a:t>Pansiyonumuz yemekleri özenle ve hijyenik ortamda hazırlanmaktadır.</a:t>
            </a:r>
          </a:p>
          <a:p>
            <a:pPr algn="just"/>
            <a:r>
              <a:rPr lang="tr-TR" dirty="0" smtClean="0"/>
              <a:t>Öğrencilerimizin kendilerini geliştirecek her türlü imkanı bulunmaktadır.</a:t>
            </a:r>
          </a:p>
          <a:p>
            <a:pPr algn="just"/>
            <a:r>
              <a:rPr lang="tr-TR" dirty="0" smtClean="0"/>
              <a:t>Okulumuz öğrencileri pansiyon sıkıntısı yaşamamaktadır.</a:t>
            </a:r>
            <a:endParaRPr lang="tr-TR" dirty="0"/>
          </a:p>
        </p:txBody>
      </p:sp>
    </p:spTree>
    <p:extLst>
      <p:ext uri="{BB962C8B-B14F-4D97-AF65-F5344CB8AC3E}">
        <p14:creationId xmlns:p14="http://schemas.microsoft.com/office/powerpoint/2010/main" val="1591923702"/>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SPER\Desktop\OKUL TANITIMMM\pansiyon\WhatsApp Image 2020-12-30 at 10.38.25 (2).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96752"/>
            <a:ext cx="331236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SPER\Desktop\OKUL TANITIMMM\pansiyon\WhatsApp Image 2020-12-30 at 10.38.2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196752"/>
            <a:ext cx="367240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ASPER\Desktop\OKUL TANITIMMM\pansiyon\WhatsApp Image 2020-12-30 at 10.38.24 (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92" y="3645024"/>
            <a:ext cx="331236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ASPER\Desktop\OKUL TANITIMMM\pansiyon\WhatsApp Image 2020-12-30 at 10.38.24 (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3645024"/>
            <a:ext cx="3672408"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47150"/>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ETKİNLİKLERİMİZ</a:t>
            </a:r>
            <a:endParaRPr lang="tr-TR" dirty="0"/>
          </a:p>
        </p:txBody>
      </p:sp>
      <p:sp>
        <p:nvSpPr>
          <p:cNvPr id="3" name="İçerik Yer Tutucusu 2"/>
          <p:cNvSpPr>
            <a:spLocks noGrp="1"/>
          </p:cNvSpPr>
          <p:nvPr>
            <p:ph idx="1"/>
          </p:nvPr>
        </p:nvSpPr>
        <p:spPr/>
        <p:txBody>
          <a:bodyPr>
            <a:normAutofit fontScale="92500"/>
          </a:bodyPr>
          <a:lstStyle/>
          <a:p>
            <a:r>
              <a:rPr lang="tr-TR" dirty="0" smtClean="0"/>
              <a:t>Şiir dinletisi, münazara yarışmaları, kitap okuma etkinlikleri yapılmaktadır.</a:t>
            </a:r>
          </a:p>
          <a:p>
            <a:r>
              <a:rPr lang="tr-TR" dirty="0" smtClean="0"/>
              <a:t>Aylık veli ziyaretleri</a:t>
            </a:r>
          </a:p>
          <a:p>
            <a:r>
              <a:rPr lang="tr-TR" dirty="0" smtClean="0"/>
              <a:t>Sportif Faaliyetlerde turnuvalar ve ödüller(Masa Tenisi, Voleybol, </a:t>
            </a:r>
            <a:r>
              <a:rPr lang="tr-TR" dirty="0" err="1" smtClean="0"/>
              <a:t>Futsal</a:t>
            </a:r>
            <a:r>
              <a:rPr lang="tr-TR" dirty="0" smtClean="0"/>
              <a:t>, Basketbol, Dart, Satranç)</a:t>
            </a:r>
          </a:p>
          <a:p>
            <a:r>
              <a:rPr lang="tr-TR" dirty="0" smtClean="0"/>
              <a:t>Mesleki Yarışmalar</a:t>
            </a:r>
          </a:p>
          <a:p>
            <a:r>
              <a:rPr lang="tr-TR" dirty="0" smtClean="0"/>
              <a:t>11. ve 12. sınıf düzeyinde periyodik deneme sınavları.</a:t>
            </a:r>
          </a:p>
          <a:p>
            <a:r>
              <a:rPr lang="tr-TR" dirty="0" smtClean="0"/>
              <a:t>Panel ve Konferanslar.</a:t>
            </a:r>
            <a:endParaRPr lang="tr-TR" dirty="0"/>
          </a:p>
        </p:txBody>
      </p:sp>
    </p:spTree>
    <p:extLst>
      <p:ext uri="{BB962C8B-B14F-4D97-AF65-F5344CB8AC3E}">
        <p14:creationId xmlns:p14="http://schemas.microsoft.com/office/powerpoint/2010/main" val="2993644748"/>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C:\Users\VENTO3\Downloads\IMG_20191112_14374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81025"/>
            <a:ext cx="2026568" cy="1623839"/>
          </a:xfrm>
          <a:prstGeom prst="rect">
            <a:avLst/>
          </a:prstGeom>
          <a:noFill/>
          <a:ln>
            <a:noFill/>
          </a:ln>
        </p:spPr>
      </p:pic>
      <p:pic>
        <p:nvPicPr>
          <p:cNvPr id="5" name="Resim 4" descr="C:\Users\VENTO3\Downloads\IMG_20191018_1530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48680"/>
            <a:ext cx="2235835" cy="1656184"/>
          </a:xfrm>
          <a:prstGeom prst="rect">
            <a:avLst/>
          </a:prstGeom>
          <a:noFill/>
          <a:ln>
            <a:noFill/>
          </a:ln>
        </p:spPr>
      </p:pic>
      <p:pic>
        <p:nvPicPr>
          <p:cNvPr id="6" name="Resim 5" descr="C:\Users\VENTO3\Downloads\IMG_20191018_15333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548681"/>
            <a:ext cx="2160240" cy="1656184"/>
          </a:xfrm>
          <a:prstGeom prst="rect">
            <a:avLst/>
          </a:prstGeom>
          <a:noFill/>
          <a:ln>
            <a:noFill/>
          </a:ln>
        </p:spPr>
      </p:pic>
      <p:pic>
        <p:nvPicPr>
          <p:cNvPr id="7" name="Resim 6" descr="C:\Users\VENTO3\Downloads\IMG_20191108_11234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564904"/>
            <a:ext cx="2016224" cy="1728192"/>
          </a:xfrm>
          <a:prstGeom prst="rect">
            <a:avLst/>
          </a:prstGeom>
          <a:noFill/>
          <a:ln>
            <a:noFill/>
          </a:ln>
        </p:spPr>
      </p:pic>
      <p:pic>
        <p:nvPicPr>
          <p:cNvPr id="8" name="Resim 7" descr="C:\Users\VENTO3\Downloads\IMG-20191223-WA00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2326" y="2564904"/>
            <a:ext cx="2269326" cy="1728192"/>
          </a:xfrm>
          <a:prstGeom prst="rect">
            <a:avLst/>
          </a:prstGeom>
          <a:noFill/>
          <a:ln>
            <a:noFill/>
          </a:ln>
        </p:spPr>
      </p:pic>
      <p:pic>
        <p:nvPicPr>
          <p:cNvPr id="10" name="Resim 9" descr="C:\Users\VENTO3\Downloads\IMG-20191224-WA000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4492689"/>
            <a:ext cx="2088232" cy="2016224"/>
          </a:xfrm>
          <a:prstGeom prst="rect">
            <a:avLst/>
          </a:prstGeom>
          <a:noFill/>
          <a:ln>
            <a:noFill/>
          </a:ln>
        </p:spPr>
      </p:pic>
      <p:pic>
        <p:nvPicPr>
          <p:cNvPr id="11" name="Resim 10" descr="C:\Users\VENTO3\Downloads\IMG-20191223-WA000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0112" y="2550374"/>
            <a:ext cx="2305368" cy="1742722"/>
          </a:xfrm>
          <a:prstGeom prst="rect">
            <a:avLst/>
          </a:prstGeom>
          <a:noFill/>
          <a:ln>
            <a:noFill/>
          </a:ln>
        </p:spPr>
      </p:pic>
      <p:pic>
        <p:nvPicPr>
          <p:cNvPr id="12" name="Resim 11" descr="C:\Users\VENTO3\Downloads\IMG-20200311-WA000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8024" y="4518565"/>
            <a:ext cx="2128242" cy="1990348"/>
          </a:xfrm>
          <a:prstGeom prst="rect">
            <a:avLst/>
          </a:prstGeom>
          <a:noFill/>
          <a:ln>
            <a:noFill/>
          </a:ln>
        </p:spPr>
      </p:pic>
    </p:spTree>
    <p:extLst>
      <p:ext uri="{BB962C8B-B14F-4D97-AF65-F5344CB8AC3E}">
        <p14:creationId xmlns:p14="http://schemas.microsoft.com/office/powerpoint/2010/main" val="1790266593"/>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AVANTAJLARIMIZ</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smtClean="0"/>
              <a:t>Dinimizi özüne uygun ve bilimsel olarak öğrenme imkanı,</a:t>
            </a:r>
          </a:p>
          <a:p>
            <a:pPr algn="just"/>
            <a:r>
              <a:rPr lang="tr-TR" dirty="0" smtClean="0"/>
              <a:t>Sınıf mevcutlarının az olması </a:t>
            </a:r>
          </a:p>
          <a:p>
            <a:pPr algn="just"/>
            <a:r>
              <a:rPr lang="tr-TR" dirty="0" smtClean="0"/>
              <a:t>Çift dil öğrenme imkanı(İngilizce, Arapça)</a:t>
            </a:r>
          </a:p>
          <a:p>
            <a:pPr algn="just"/>
            <a:r>
              <a:rPr lang="tr-TR" dirty="0" smtClean="0"/>
              <a:t>Kuran-ı Kerim-i Güzel okumayı ve anlamayı öğrenme.</a:t>
            </a:r>
          </a:p>
          <a:p>
            <a:pPr algn="just"/>
            <a:r>
              <a:rPr lang="tr-TR" dirty="0" smtClean="0"/>
              <a:t>Eksiksiz eğitim kadrosu</a:t>
            </a:r>
          </a:p>
          <a:p>
            <a:pPr algn="just"/>
            <a:r>
              <a:rPr lang="tr-TR" dirty="0" smtClean="0"/>
              <a:t>Kendini kişisel, kültürel ve sosyal etkinlikler açısından yetiştirebileceği bir eğitim ortamında öğrenim görme.</a:t>
            </a:r>
            <a:endParaRPr lang="tr-TR" dirty="0"/>
          </a:p>
        </p:txBody>
      </p:sp>
    </p:spTree>
    <p:extLst>
      <p:ext uri="{BB962C8B-B14F-4D97-AF65-F5344CB8AC3E}">
        <p14:creationId xmlns:p14="http://schemas.microsoft.com/office/powerpoint/2010/main" val="152586182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MEZUNİYET SONRASI</a:t>
            </a:r>
            <a:endParaRPr lang="tr-TR" dirty="0"/>
          </a:p>
        </p:txBody>
      </p:sp>
      <p:sp>
        <p:nvSpPr>
          <p:cNvPr id="3" name="İçerik Yer Tutucusu 2"/>
          <p:cNvSpPr>
            <a:spLocks noGrp="1"/>
          </p:cNvSpPr>
          <p:nvPr>
            <p:ph idx="1"/>
          </p:nvPr>
        </p:nvSpPr>
        <p:spPr/>
        <p:txBody>
          <a:bodyPr/>
          <a:lstStyle/>
          <a:p>
            <a:r>
              <a:rPr lang="tr-TR" dirty="0" smtClean="0"/>
              <a:t>İmam Hatip Liselerinden mezun olan öğrenciler diğer lise ve dengi okullar gibi kamu kurumlarında görev alabilirler.</a:t>
            </a:r>
          </a:p>
          <a:p>
            <a:r>
              <a:rPr lang="tr-TR" dirty="0" smtClean="0"/>
              <a:t>Anadolu İmam Hatip Lisesi mezunlarının istedikleri fakültelere girme engelleri bulunmamaktadır.</a:t>
            </a:r>
          </a:p>
          <a:p>
            <a:endParaRPr lang="tr-TR" dirty="0"/>
          </a:p>
        </p:txBody>
      </p:sp>
    </p:spTree>
    <p:extLst>
      <p:ext uri="{BB962C8B-B14F-4D97-AF65-F5344CB8AC3E}">
        <p14:creationId xmlns:p14="http://schemas.microsoft.com/office/powerpoint/2010/main" val="54686067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TARİHÇE</a:t>
            </a:r>
            <a:endParaRPr lang="tr-TR" dirty="0"/>
          </a:p>
        </p:txBody>
      </p:sp>
      <p:sp>
        <p:nvSpPr>
          <p:cNvPr id="3" name="İçerik Yer Tutucusu 2"/>
          <p:cNvSpPr>
            <a:spLocks noGrp="1"/>
          </p:cNvSpPr>
          <p:nvPr>
            <p:ph idx="1"/>
          </p:nvPr>
        </p:nvSpPr>
        <p:spPr/>
        <p:txBody>
          <a:bodyPr>
            <a:normAutofit fontScale="92500"/>
          </a:bodyPr>
          <a:lstStyle/>
          <a:p>
            <a:pPr algn="just"/>
            <a:r>
              <a:rPr lang="tr-TR" dirty="0" smtClean="0"/>
              <a:t>           Okulumuz Şiran Anadolu İmam Hatip Lisesi 2016 eğitim-öğretim yılında Şiran Fatih Sultan Mehmet Çok Programlı Anadolu Lisesi binasında 2 sınıfla eğitim-öğretim hayatına başlamıştır.  </a:t>
            </a:r>
            <a:r>
              <a:rPr lang="tr-TR" dirty="0"/>
              <a:t>2019-2020 eğitim yılında Şiran Fatih Sultan Mehmet Çok Programlı Anadolu Lisesi bina ve pansiyonunun okulumuza devrolmasıyla </a:t>
            </a:r>
            <a:r>
              <a:rPr lang="tr-TR" dirty="0" smtClean="0"/>
              <a:t>birlikte kendi </a:t>
            </a:r>
            <a:r>
              <a:rPr lang="tr-TR" dirty="0"/>
              <a:t>binasında eğitim-öğretime devam etmiştir. Okulumuz 2019-2020 eğitim -öğretim yılında ilk mezunlarını </a:t>
            </a:r>
            <a:r>
              <a:rPr lang="tr-TR" dirty="0" smtClean="0"/>
              <a:t>vermiştir.</a:t>
            </a:r>
            <a:endParaRPr lang="tr-TR" dirty="0"/>
          </a:p>
        </p:txBody>
      </p:sp>
    </p:spTree>
    <p:extLst>
      <p:ext uri="{BB962C8B-B14F-4D97-AF65-F5344CB8AC3E}">
        <p14:creationId xmlns:p14="http://schemas.microsoft.com/office/powerpoint/2010/main" val="3855068229"/>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7620000" cy="5636096"/>
          </a:xfrm>
        </p:spPr>
        <p:txBody>
          <a:bodyPr>
            <a:normAutofit fontScale="92500"/>
          </a:bodyPr>
          <a:lstStyle/>
          <a:p>
            <a:r>
              <a:rPr lang="tr-TR" b="1" dirty="0"/>
              <a:t>MİSYONUMUZ </a:t>
            </a:r>
          </a:p>
          <a:p>
            <a:r>
              <a:rPr lang="tr-TR" b="1" dirty="0"/>
              <a:t>Kendi kültürünü özümseyen, buna göre değişimleri ve yenilikleri yorumlayarak katılımcı bir anlayışla hedeflerini koyabilen, evrensel, insan haklarına ve değerlerine saygılı, bilimsel düşünebilen ve dini ve milli değerlerini gelecek kuşaklara aktarabilen, sorumluluk sahibi, yurttaş olma bilincine sahip kendini ifade edebilen, yeniliğe ve değişime açık, üretken,</a:t>
            </a:r>
            <a:r>
              <a:rPr lang="tr-TR" dirty="0"/>
              <a:t> </a:t>
            </a:r>
            <a:r>
              <a:rPr lang="tr-TR" b="1" dirty="0"/>
              <a:t>adil paylaşan çağdaş gençler yetiştirmektir..</a:t>
            </a:r>
            <a:endParaRPr lang="tr-TR" dirty="0"/>
          </a:p>
          <a:p>
            <a:r>
              <a:rPr lang="tr-TR" dirty="0"/>
              <a:t> </a:t>
            </a:r>
          </a:p>
          <a:p>
            <a:r>
              <a:rPr lang="tr-TR" b="1" dirty="0"/>
              <a:t>VİZYONUMUZ </a:t>
            </a:r>
          </a:p>
          <a:p>
            <a:r>
              <a:rPr lang="tr-TR" b="1" dirty="0"/>
              <a:t>          İnsani değerleri benimseyen ve uygulayan</a:t>
            </a:r>
            <a:r>
              <a:rPr lang="tr-TR" b="1" dirty="0" smtClean="0"/>
              <a:t>, Dini </a:t>
            </a:r>
            <a:r>
              <a:rPr lang="tr-TR" b="1" dirty="0"/>
              <a:t>ve milli değerlerimize sahip çıkan, nitelikli birey yetiştiren, geleceğe hazırlayan</a:t>
            </a:r>
            <a:r>
              <a:rPr lang="tr-TR" b="1" dirty="0" smtClean="0"/>
              <a:t>,  çağın </a:t>
            </a:r>
            <a:r>
              <a:rPr lang="tr-TR" b="1" dirty="0"/>
              <a:t>eğitim kurumu olmaktır</a:t>
            </a:r>
            <a:endParaRPr lang="tr-TR" dirty="0"/>
          </a:p>
          <a:p>
            <a:endParaRPr lang="tr-TR" dirty="0"/>
          </a:p>
        </p:txBody>
      </p:sp>
    </p:spTree>
    <p:extLst>
      <p:ext uri="{BB962C8B-B14F-4D97-AF65-F5344CB8AC3E}">
        <p14:creationId xmlns:p14="http://schemas.microsoft.com/office/powerpoint/2010/main" val="83318222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609187002"/>
              </p:ext>
            </p:extLst>
          </p:nvPr>
        </p:nvGraphicFramePr>
        <p:xfrm>
          <a:off x="661988" y="1360805"/>
          <a:ext cx="7086599" cy="4060190"/>
        </p:xfrm>
        <a:graphic>
          <a:graphicData uri="http://schemas.openxmlformats.org/drawingml/2006/table">
            <a:tbl>
              <a:tblPr firstRow="1" firstCol="1" bandRow="1">
                <a:tableStyleId>{5C22544A-7EE6-4342-B048-85BDC9FD1C3A}</a:tableStyleId>
              </a:tblPr>
              <a:tblGrid>
                <a:gridCol w="1242556"/>
                <a:gridCol w="773597"/>
                <a:gridCol w="648049"/>
                <a:gridCol w="882529"/>
                <a:gridCol w="1294252"/>
                <a:gridCol w="648049"/>
                <a:gridCol w="90991"/>
                <a:gridCol w="1506576"/>
              </a:tblGrid>
              <a:tr h="295275">
                <a:tc gridSpan="4">
                  <a:txBody>
                    <a:bodyPr/>
                    <a:lstStyle/>
                    <a:p>
                      <a:pPr marR="635">
                        <a:lnSpc>
                          <a:spcPct val="125000"/>
                        </a:lnSpc>
                        <a:spcAft>
                          <a:spcPts val="800"/>
                        </a:spcAft>
                      </a:pPr>
                      <a:r>
                        <a:rPr lang="tr-TR" sz="1200" dirty="0">
                          <a:effectLst/>
                        </a:rPr>
                        <a:t>İli: GÜMÜŞHANE</a:t>
                      </a:r>
                      <a:endParaRPr lang="tr-TR" sz="1200" dirty="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R="635">
                        <a:lnSpc>
                          <a:spcPct val="125000"/>
                        </a:lnSpc>
                        <a:spcAft>
                          <a:spcPts val="800"/>
                        </a:spcAft>
                      </a:pPr>
                      <a:r>
                        <a:rPr lang="tr-TR" sz="1200">
                          <a:effectLst/>
                        </a:rPr>
                        <a:t>İlçesi:  ŞİRAN</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295275">
                <a:tc>
                  <a:txBody>
                    <a:bodyPr/>
                    <a:lstStyle/>
                    <a:p>
                      <a:pPr marR="635">
                        <a:lnSpc>
                          <a:spcPct val="125000"/>
                        </a:lnSpc>
                        <a:spcAft>
                          <a:spcPts val="800"/>
                        </a:spcAft>
                      </a:pPr>
                      <a:r>
                        <a:rPr lang="tr-TR" sz="1000">
                          <a:effectLst/>
                        </a:rPr>
                        <a:t>Adres: </a:t>
                      </a:r>
                      <a:endParaRPr lang="tr-TR" sz="1200">
                        <a:effectLst/>
                        <a:latin typeface="Book Antiqua"/>
                        <a:ea typeface="Times New Roman"/>
                        <a:cs typeface="Times New Roman"/>
                      </a:endParaRPr>
                    </a:p>
                  </a:txBody>
                  <a:tcPr marL="44450" marR="44450" marT="0" marB="0" anchor="ctr"/>
                </a:tc>
                <a:tc gridSpan="3">
                  <a:txBody>
                    <a:bodyPr/>
                    <a:lstStyle/>
                    <a:p>
                      <a:pPr marR="635">
                        <a:lnSpc>
                          <a:spcPct val="125000"/>
                        </a:lnSpc>
                        <a:spcAft>
                          <a:spcPts val="800"/>
                        </a:spcAft>
                      </a:pPr>
                      <a:r>
                        <a:rPr lang="tr-TR" sz="1050" dirty="0">
                          <a:effectLst/>
                        </a:rPr>
                        <a:t>HÜKÜMET CADDESİ EMNİYET KARŞISI No:21/A</a:t>
                      </a:r>
                      <a:endParaRPr lang="tr-TR" sz="1200" dirty="0">
                        <a:effectLst/>
                      </a:endParaRPr>
                    </a:p>
                    <a:p>
                      <a:pPr marR="635">
                        <a:lnSpc>
                          <a:spcPct val="125000"/>
                        </a:lnSpc>
                        <a:spcAft>
                          <a:spcPts val="800"/>
                        </a:spcAft>
                      </a:pPr>
                      <a:r>
                        <a:rPr lang="tr-TR" sz="1050" dirty="0">
                          <a:effectLst/>
                        </a:rPr>
                        <a:t>ŞİRAN/GÜMÜŞHANE 29700</a:t>
                      </a:r>
                      <a:endParaRPr lang="tr-TR" sz="1200" dirty="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gridSpan="2">
                  <a:txBody>
                    <a:bodyPr/>
                    <a:lstStyle/>
                    <a:p>
                      <a:pPr marR="635">
                        <a:lnSpc>
                          <a:spcPct val="125000"/>
                        </a:lnSpc>
                        <a:spcAft>
                          <a:spcPts val="800"/>
                        </a:spcAft>
                      </a:pPr>
                      <a:r>
                        <a:rPr lang="tr-TR" sz="1000">
                          <a:effectLst/>
                        </a:rPr>
                        <a:t>Coğrafi Konum (link):</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gridSpan="2">
                  <a:txBody>
                    <a:bodyPr/>
                    <a:lstStyle/>
                    <a:p>
                      <a:pPr marR="635">
                        <a:lnSpc>
                          <a:spcPct val="125000"/>
                        </a:lnSpc>
                        <a:spcAft>
                          <a:spcPts val="800"/>
                        </a:spcAft>
                      </a:pPr>
                      <a:r>
                        <a:rPr lang="tr-TR" sz="1000">
                          <a:effectLst/>
                        </a:rPr>
                        <a:t> </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r>
              <a:tr h="295275">
                <a:tc>
                  <a:txBody>
                    <a:bodyPr/>
                    <a:lstStyle/>
                    <a:p>
                      <a:pPr marR="635">
                        <a:lnSpc>
                          <a:spcPct val="125000"/>
                        </a:lnSpc>
                        <a:spcAft>
                          <a:spcPts val="800"/>
                        </a:spcAft>
                      </a:pPr>
                      <a:r>
                        <a:rPr lang="tr-TR" sz="1000">
                          <a:effectLst/>
                        </a:rPr>
                        <a:t>Telefon Numarası: </a:t>
                      </a:r>
                      <a:endParaRPr lang="tr-TR" sz="1200">
                        <a:effectLst/>
                        <a:latin typeface="Book Antiqua"/>
                        <a:ea typeface="Times New Roman"/>
                        <a:cs typeface="Times New Roman"/>
                      </a:endParaRPr>
                    </a:p>
                  </a:txBody>
                  <a:tcPr marL="44450" marR="44450" marT="0" marB="0" anchor="ctr"/>
                </a:tc>
                <a:tc gridSpan="3">
                  <a:txBody>
                    <a:bodyPr/>
                    <a:lstStyle/>
                    <a:p>
                      <a:pPr marR="635">
                        <a:lnSpc>
                          <a:spcPct val="125000"/>
                        </a:lnSpc>
                        <a:spcAft>
                          <a:spcPts val="800"/>
                        </a:spcAft>
                      </a:pPr>
                      <a:r>
                        <a:rPr lang="tr-TR" sz="1050">
                          <a:effectLst/>
                        </a:rPr>
                        <a:t>04565117023</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gridSpan="2">
                  <a:txBody>
                    <a:bodyPr/>
                    <a:lstStyle/>
                    <a:p>
                      <a:pPr marR="635">
                        <a:lnSpc>
                          <a:spcPct val="125000"/>
                        </a:lnSpc>
                        <a:spcAft>
                          <a:spcPts val="800"/>
                        </a:spcAft>
                      </a:pPr>
                      <a:r>
                        <a:rPr lang="tr-TR" sz="1000">
                          <a:effectLst/>
                        </a:rPr>
                        <a:t>Faks Numarası:</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gridSpan="2">
                  <a:txBody>
                    <a:bodyPr/>
                    <a:lstStyle/>
                    <a:p>
                      <a:pPr marR="635">
                        <a:lnSpc>
                          <a:spcPct val="125000"/>
                        </a:lnSpc>
                        <a:spcAft>
                          <a:spcPts val="800"/>
                        </a:spcAft>
                      </a:pPr>
                      <a:r>
                        <a:rPr lang="tr-TR" sz="1050">
                          <a:effectLst/>
                        </a:rPr>
                        <a:t>04565117683</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r>
              <a:tr h="295275">
                <a:tc>
                  <a:txBody>
                    <a:bodyPr/>
                    <a:lstStyle/>
                    <a:p>
                      <a:pPr marR="635">
                        <a:lnSpc>
                          <a:spcPct val="125000"/>
                        </a:lnSpc>
                        <a:spcAft>
                          <a:spcPts val="800"/>
                        </a:spcAft>
                      </a:pPr>
                      <a:r>
                        <a:rPr lang="tr-TR" sz="1000">
                          <a:effectLst/>
                        </a:rPr>
                        <a:t>e- Posta Adresi:</a:t>
                      </a:r>
                      <a:endParaRPr lang="tr-TR" sz="1200">
                        <a:effectLst/>
                        <a:latin typeface="Book Antiqua"/>
                        <a:ea typeface="Times New Roman"/>
                        <a:cs typeface="Times New Roman"/>
                      </a:endParaRPr>
                    </a:p>
                  </a:txBody>
                  <a:tcPr marL="44450" marR="44450" marT="0" marB="0" anchor="ctr"/>
                </a:tc>
                <a:tc gridSpan="3">
                  <a:txBody>
                    <a:bodyPr/>
                    <a:lstStyle/>
                    <a:p>
                      <a:pPr marR="635">
                        <a:lnSpc>
                          <a:spcPct val="115000"/>
                        </a:lnSpc>
                        <a:spcAft>
                          <a:spcPts val="0"/>
                        </a:spcAft>
                      </a:pPr>
                      <a:r>
                        <a:rPr lang="tr-TR" sz="1000" u="sng">
                          <a:effectLst/>
                          <a:hlinkClick r:id="rId2"/>
                        </a:rPr>
                        <a:t>761406@meb.k12.tr</a:t>
                      </a:r>
                      <a:r>
                        <a:rPr lang="tr-TR" sz="1000">
                          <a:effectLst/>
                        </a:rPr>
                        <a:t> </a:t>
                      </a:r>
                      <a:endParaRPr lang="tr-TR" sz="1200">
                        <a:effectLst/>
                      </a:endParaRPr>
                    </a:p>
                    <a:p>
                      <a:pPr marR="635">
                        <a:lnSpc>
                          <a:spcPct val="115000"/>
                        </a:lnSpc>
                        <a:spcAft>
                          <a:spcPts val="0"/>
                        </a:spcAft>
                      </a:pPr>
                      <a:r>
                        <a:rPr lang="tr-TR" sz="1000">
                          <a:effectLst/>
                        </a:rPr>
                        <a:t> </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gridSpan="2">
                  <a:txBody>
                    <a:bodyPr/>
                    <a:lstStyle/>
                    <a:p>
                      <a:pPr marR="635">
                        <a:lnSpc>
                          <a:spcPct val="125000"/>
                        </a:lnSpc>
                        <a:spcAft>
                          <a:spcPts val="800"/>
                        </a:spcAft>
                      </a:pPr>
                      <a:r>
                        <a:rPr lang="tr-TR" sz="1000">
                          <a:effectLst/>
                        </a:rPr>
                        <a:t>Web sayfası adresi:</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gridSpan="2">
                  <a:txBody>
                    <a:bodyPr/>
                    <a:lstStyle/>
                    <a:p>
                      <a:pPr marR="635">
                        <a:lnSpc>
                          <a:spcPct val="125000"/>
                        </a:lnSpc>
                        <a:spcAft>
                          <a:spcPts val="800"/>
                        </a:spcAft>
                      </a:pPr>
                      <a:r>
                        <a:rPr lang="tr-TR" sz="1000">
                          <a:effectLst/>
                        </a:rPr>
                        <a:t>http://siranimamhatiplisesi.meb.k12.tr/tema/index.php</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r>
              <a:tr h="295275">
                <a:tc>
                  <a:txBody>
                    <a:bodyPr/>
                    <a:lstStyle/>
                    <a:p>
                      <a:pPr marR="635">
                        <a:lnSpc>
                          <a:spcPct val="125000"/>
                        </a:lnSpc>
                        <a:spcAft>
                          <a:spcPts val="800"/>
                        </a:spcAft>
                      </a:pPr>
                      <a:r>
                        <a:rPr lang="tr-TR" sz="1000">
                          <a:effectLst/>
                        </a:rPr>
                        <a:t>Kurum Kodu:</a:t>
                      </a:r>
                      <a:endParaRPr lang="tr-TR" sz="1200">
                        <a:effectLst/>
                        <a:latin typeface="Book Antiqua"/>
                        <a:ea typeface="Times New Roman"/>
                        <a:cs typeface="Times New Roman"/>
                      </a:endParaRPr>
                    </a:p>
                  </a:txBody>
                  <a:tcPr marL="44450" marR="44450" marT="0" marB="0" anchor="ctr"/>
                </a:tc>
                <a:tc gridSpan="3">
                  <a:txBody>
                    <a:bodyPr/>
                    <a:lstStyle/>
                    <a:p>
                      <a:pPr marR="635">
                        <a:lnSpc>
                          <a:spcPct val="115000"/>
                        </a:lnSpc>
                        <a:spcAft>
                          <a:spcPts val="0"/>
                        </a:spcAft>
                      </a:pPr>
                      <a:r>
                        <a:rPr lang="tr-TR" sz="1000">
                          <a:effectLst/>
                        </a:rPr>
                        <a:t>761406</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gridSpan="2">
                  <a:txBody>
                    <a:bodyPr/>
                    <a:lstStyle/>
                    <a:p>
                      <a:pPr marR="635">
                        <a:lnSpc>
                          <a:spcPct val="125000"/>
                        </a:lnSpc>
                        <a:spcAft>
                          <a:spcPts val="800"/>
                        </a:spcAft>
                      </a:pPr>
                      <a:r>
                        <a:rPr lang="tr-TR" sz="1000">
                          <a:effectLst/>
                        </a:rPr>
                        <a:t>Öğretim Şekli:</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gridSpan="2">
                  <a:txBody>
                    <a:bodyPr/>
                    <a:lstStyle/>
                    <a:p>
                      <a:pPr marR="635">
                        <a:lnSpc>
                          <a:spcPct val="125000"/>
                        </a:lnSpc>
                        <a:spcAft>
                          <a:spcPts val="800"/>
                        </a:spcAft>
                      </a:pPr>
                      <a:r>
                        <a:rPr lang="tr-TR" sz="1000">
                          <a:effectLst/>
                        </a:rPr>
                        <a:t>Tam Gün</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r>
              <a:tr h="262890">
                <a:tc gridSpan="4">
                  <a:txBody>
                    <a:bodyPr/>
                    <a:lstStyle/>
                    <a:p>
                      <a:pPr marR="635">
                        <a:lnSpc>
                          <a:spcPct val="125000"/>
                        </a:lnSpc>
                        <a:spcAft>
                          <a:spcPts val="800"/>
                        </a:spcAft>
                      </a:pPr>
                      <a:r>
                        <a:rPr lang="tr-TR" sz="1000" dirty="0">
                          <a:effectLst/>
                        </a:rPr>
                        <a:t>Okulun Hizmete Giriş Tarihi :  </a:t>
                      </a:r>
                      <a:r>
                        <a:rPr lang="tr-TR" sz="1000" dirty="0" smtClean="0">
                          <a:effectLst/>
                        </a:rPr>
                        <a:t>2016</a:t>
                      </a:r>
                      <a:endParaRPr lang="tr-TR" sz="1200" dirty="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marR="635">
                        <a:lnSpc>
                          <a:spcPct val="125000"/>
                        </a:lnSpc>
                        <a:spcAft>
                          <a:spcPts val="800"/>
                        </a:spcAft>
                      </a:pPr>
                      <a:r>
                        <a:rPr lang="tr-TR" sz="1000">
                          <a:effectLst/>
                        </a:rPr>
                        <a:t>Toplam Çalışan Sayısı </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gridSpan="2">
                  <a:txBody>
                    <a:bodyPr/>
                    <a:lstStyle/>
                    <a:p>
                      <a:pPr marR="635">
                        <a:lnSpc>
                          <a:spcPct val="125000"/>
                        </a:lnSpc>
                        <a:spcAft>
                          <a:spcPts val="800"/>
                        </a:spcAft>
                      </a:pPr>
                      <a:r>
                        <a:rPr lang="tr-TR" sz="1000">
                          <a:effectLst/>
                        </a:rPr>
                        <a:t> </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r>
              <a:tr h="0">
                <a:tc rowSpan="3">
                  <a:txBody>
                    <a:bodyPr/>
                    <a:lstStyle/>
                    <a:p>
                      <a:pPr marR="635">
                        <a:lnSpc>
                          <a:spcPct val="125000"/>
                        </a:lnSpc>
                        <a:spcAft>
                          <a:spcPts val="800"/>
                        </a:spcAft>
                      </a:pPr>
                      <a:r>
                        <a:rPr lang="tr-TR" sz="1000">
                          <a:effectLst/>
                        </a:rPr>
                        <a:t>Öğrenci Sayısı:</a:t>
                      </a:r>
                      <a:endParaRPr lang="tr-TR" sz="1200">
                        <a:effectLst/>
                        <a:latin typeface="Book Antiqua"/>
                        <a:ea typeface="Times New Roman"/>
                        <a:cs typeface="Times New Roman"/>
                      </a:endParaRPr>
                    </a:p>
                  </a:txBody>
                  <a:tcPr marL="44450" marR="44450" marT="0" marB="0" anchor="ctr"/>
                </a:tc>
                <a:tc>
                  <a:txBody>
                    <a:bodyPr/>
                    <a:lstStyle/>
                    <a:p>
                      <a:pPr marR="635">
                        <a:lnSpc>
                          <a:spcPct val="125000"/>
                        </a:lnSpc>
                        <a:spcAft>
                          <a:spcPts val="800"/>
                        </a:spcAft>
                      </a:pPr>
                      <a:r>
                        <a:rPr lang="tr-TR" sz="1000">
                          <a:effectLst/>
                        </a:rPr>
                        <a:t>Kız</a:t>
                      </a:r>
                      <a:endParaRPr lang="tr-TR" sz="1200">
                        <a:effectLst/>
                        <a:latin typeface="Book Antiqua"/>
                        <a:ea typeface="Times New Roman"/>
                        <a:cs typeface="Times New Roman"/>
                      </a:endParaRPr>
                    </a:p>
                  </a:txBody>
                  <a:tcPr marL="44450" marR="44450" marT="0" marB="0" anchor="ctr"/>
                </a:tc>
                <a:tc gridSpan="2">
                  <a:txBody>
                    <a:bodyPr/>
                    <a:lstStyle/>
                    <a:p>
                      <a:pPr marR="635">
                        <a:lnSpc>
                          <a:spcPct val="125000"/>
                        </a:lnSpc>
                        <a:spcAft>
                          <a:spcPts val="800"/>
                        </a:spcAft>
                      </a:pPr>
                      <a:r>
                        <a:rPr lang="tr-TR" sz="1200" dirty="0" smtClean="0">
                          <a:effectLst/>
                          <a:latin typeface="Book Antiqua"/>
                          <a:ea typeface="Times New Roman"/>
                          <a:cs typeface="Times New Roman"/>
                        </a:rPr>
                        <a:t>99</a:t>
                      </a:r>
                      <a:endParaRPr lang="tr-TR" sz="1200" dirty="0">
                        <a:effectLst/>
                        <a:latin typeface="Book Antiqua"/>
                        <a:ea typeface="Times New Roman"/>
                        <a:cs typeface="Times New Roman"/>
                      </a:endParaRPr>
                    </a:p>
                  </a:txBody>
                  <a:tcPr marL="44450" marR="44450" marT="0" marB="0" anchor="ctr"/>
                </a:tc>
                <a:tc hMerge="1">
                  <a:txBody>
                    <a:bodyPr/>
                    <a:lstStyle/>
                    <a:p>
                      <a:endParaRPr lang="tr-TR"/>
                    </a:p>
                  </a:txBody>
                  <a:tcPr/>
                </a:tc>
                <a:tc rowSpan="3">
                  <a:txBody>
                    <a:bodyPr/>
                    <a:lstStyle/>
                    <a:p>
                      <a:pPr marR="635">
                        <a:lnSpc>
                          <a:spcPct val="125000"/>
                        </a:lnSpc>
                        <a:spcAft>
                          <a:spcPts val="800"/>
                        </a:spcAft>
                      </a:pPr>
                      <a:r>
                        <a:rPr lang="tr-TR" sz="1000">
                          <a:effectLst/>
                        </a:rPr>
                        <a:t>Öğretmen Sayısı</a:t>
                      </a:r>
                      <a:endParaRPr lang="tr-TR" sz="1200">
                        <a:effectLst/>
                        <a:latin typeface="Book Antiqua"/>
                        <a:ea typeface="Times New Roman"/>
                        <a:cs typeface="Times New Roman"/>
                      </a:endParaRPr>
                    </a:p>
                  </a:txBody>
                  <a:tcPr marL="44450" marR="44450" marT="0" marB="0" anchor="ctr"/>
                </a:tc>
                <a:tc>
                  <a:txBody>
                    <a:bodyPr/>
                    <a:lstStyle/>
                    <a:p>
                      <a:pPr marR="635">
                        <a:lnSpc>
                          <a:spcPct val="125000"/>
                        </a:lnSpc>
                        <a:spcAft>
                          <a:spcPts val="800"/>
                        </a:spcAft>
                      </a:pPr>
                      <a:r>
                        <a:rPr lang="tr-TR" sz="1000">
                          <a:effectLst/>
                        </a:rPr>
                        <a:t>Kadın</a:t>
                      </a:r>
                      <a:endParaRPr lang="tr-TR" sz="1200">
                        <a:effectLst/>
                        <a:latin typeface="Book Antiqua"/>
                        <a:ea typeface="Times New Roman"/>
                        <a:cs typeface="Times New Roman"/>
                      </a:endParaRPr>
                    </a:p>
                  </a:txBody>
                  <a:tcPr marL="44450" marR="44450" marT="0" marB="0" anchor="ctr"/>
                </a:tc>
                <a:tc gridSpan="2">
                  <a:txBody>
                    <a:bodyPr/>
                    <a:lstStyle/>
                    <a:p>
                      <a:pPr marR="635">
                        <a:lnSpc>
                          <a:spcPct val="125000"/>
                        </a:lnSpc>
                        <a:spcAft>
                          <a:spcPts val="800"/>
                        </a:spcAft>
                      </a:pPr>
                      <a:r>
                        <a:rPr lang="tr-TR" sz="1000" dirty="0" smtClean="0">
                          <a:effectLst/>
                          <a:latin typeface="+mn-lt"/>
                          <a:ea typeface="+mn-ea"/>
                          <a:cs typeface="+mn-cs"/>
                        </a:rPr>
                        <a:t>11</a:t>
                      </a:r>
                      <a:endParaRPr lang="tr-TR" sz="1200" dirty="0">
                        <a:effectLst/>
                        <a:latin typeface="Book Antiqua"/>
                        <a:ea typeface="Times New Roman"/>
                        <a:cs typeface="Times New Roman"/>
                      </a:endParaRPr>
                    </a:p>
                  </a:txBody>
                  <a:tcPr marL="44450" marR="44450" marT="0" marB="0" anchor="ctr"/>
                </a:tc>
                <a:tc hMerge="1">
                  <a:txBody>
                    <a:bodyPr/>
                    <a:lstStyle/>
                    <a:p>
                      <a:endParaRPr lang="tr-TR"/>
                    </a:p>
                  </a:txBody>
                  <a:tcPr/>
                </a:tc>
              </a:tr>
              <a:tr h="0">
                <a:tc vMerge="1">
                  <a:txBody>
                    <a:bodyPr/>
                    <a:lstStyle/>
                    <a:p>
                      <a:endParaRPr lang="tr-TR"/>
                    </a:p>
                  </a:txBody>
                  <a:tcPr/>
                </a:tc>
                <a:tc>
                  <a:txBody>
                    <a:bodyPr/>
                    <a:lstStyle/>
                    <a:p>
                      <a:pPr marR="635">
                        <a:lnSpc>
                          <a:spcPct val="125000"/>
                        </a:lnSpc>
                        <a:spcAft>
                          <a:spcPts val="800"/>
                        </a:spcAft>
                      </a:pPr>
                      <a:r>
                        <a:rPr lang="tr-TR" sz="1000">
                          <a:effectLst/>
                        </a:rPr>
                        <a:t>Erkek</a:t>
                      </a:r>
                      <a:endParaRPr lang="tr-TR" sz="1200">
                        <a:effectLst/>
                        <a:latin typeface="Book Antiqua"/>
                        <a:ea typeface="Times New Roman"/>
                        <a:cs typeface="Times New Roman"/>
                      </a:endParaRPr>
                    </a:p>
                  </a:txBody>
                  <a:tcPr marL="44450" marR="44450" marT="0" marB="0" anchor="ctr"/>
                </a:tc>
                <a:tc gridSpan="2">
                  <a:txBody>
                    <a:bodyPr/>
                    <a:lstStyle/>
                    <a:p>
                      <a:pPr marR="635">
                        <a:lnSpc>
                          <a:spcPct val="125000"/>
                        </a:lnSpc>
                        <a:spcAft>
                          <a:spcPts val="800"/>
                        </a:spcAft>
                      </a:pPr>
                      <a:r>
                        <a:rPr lang="tr-TR" sz="1200" dirty="0" smtClean="0">
                          <a:effectLst/>
                          <a:latin typeface="Book Antiqua"/>
                          <a:ea typeface="Times New Roman"/>
                          <a:cs typeface="Times New Roman"/>
                        </a:rPr>
                        <a:t>95</a:t>
                      </a:r>
                      <a:endParaRPr lang="tr-TR" sz="1200" dirty="0">
                        <a:effectLst/>
                        <a:latin typeface="Book Antiqua"/>
                        <a:ea typeface="Times New Roman"/>
                        <a:cs typeface="Times New Roman"/>
                      </a:endParaRPr>
                    </a:p>
                  </a:txBody>
                  <a:tcPr marL="44450" marR="44450" marT="0" marB="0" anchor="ctr"/>
                </a:tc>
                <a:tc hMerge="1">
                  <a:txBody>
                    <a:bodyPr/>
                    <a:lstStyle/>
                    <a:p>
                      <a:endParaRPr lang="tr-TR"/>
                    </a:p>
                  </a:txBody>
                  <a:tcPr/>
                </a:tc>
                <a:tc vMerge="1">
                  <a:txBody>
                    <a:bodyPr/>
                    <a:lstStyle/>
                    <a:p>
                      <a:endParaRPr lang="tr-TR"/>
                    </a:p>
                  </a:txBody>
                  <a:tcPr/>
                </a:tc>
                <a:tc>
                  <a:txBody>
                    <a:bodyPr/>
                    <a:lstStyle/>
                    <a:p>
                      <a:pPr marR="635">
                        <a:lnSpc>
                          <a:spcPct val="125000"/>
                        </a:lnSpc>
                        <a:spcAft>
                          <a:spcPts val="800"/>
                        </a:spcAft>
                      </a:pPr>
                      <a:r>
                        <a:rPr lang="tr-TR" sz="1000">
                          <a:effectLst/>
                        </a:rPr>
                        <a:t>Erkek</a:t>
                      </a:r>
                      <a:endParaRPr lang="tr-TR" sz="1200">
                        <a:effectLst/>
                        <a:latin typeface="Book Antiqua"/>
                        <a:ea typeface="Times New Roman"/>
                        <a:cs typeface="Times New Roman"/>
                      </a:endParaRPr>
                    </a:p>
                  </a:txBody>
                  <a:tcPr marL="44450" marR="44450" marT="0" marB="0" anchor="ctr"/>
                </a:tc>
                <a:tc gridSpan="2">
                  <a:txBody>
                    <a:bodyPr/>
                    <a:lstStyle/>
                    <a:p>
                      <a:pPr marR="635">
                        <a:lnSpc>
                          <a:spcPct val="125000"/>
                        </a:lnSpc>
                        <a:spcAft>
                          <a:spcPts val="800"/>
                        </a:spcAft>
                      </a:pPr>
                      <a:r>
                        <a:rPr lang="tr-TR" sz="1000" dirty="0" smtClean="0">
                          <a:effectLst/>
                          <a:latin typeface="+mn-lt"/>
                          <a:ea typeface="+mn-ea"/>
                          <a:cs typeface="+mn-cs"/>
                        </a:rPr>
                        <a:t>4</a:t>
                      </a:r>
                      <a:endParaRPr lang="tr-TR" sz="1200" dirty="0">
                        <a:effectLst/>
                        <a:latin typeface="Book Antiqua"/>
                        <a:ea typeface="Times New Roman"/>
                        <a:cs typeface="Times New Roman"/>
                      </a:endParaRPr>
                    </a:p>
                  </a:txBody>
                  <a:tcPr marL="44450" marR="44450" marT="0" marB="0" anchor="ctr"/>
                </a:tc>
                <a:tc hMerge="1">
                  <a:txBody>
                    <a:bodyPr/>
                    <a:lstStyle/>
                    <a:p>
                      <a:endParaRPr lang="tr-TR"/>
                    </a:p>
                  </a:txBody>
                  <a:tcPr/>
                </a:tc>
              </a:tr>
              <a:tr h="0">
                <a:tc vMerge="1">
                  <a:txBody>
                    <a:bodyPr/>
                    <a:lstStyle/>
                    <a:p>
                      <a:endParaRPr lang="tr-TR"/>
                    </a:p>
                  </a:txBody>
                  <a:tcPr/>
                </a:tc>
                <a:tc>
                  <a:txBody>
                    <a:bodyPr/>
                    <a:lstStyle/>
                    <a:p>
                      <a:pPr marR="635">
                        <a:lnSpc>
                          <a:spcPct val="125000"/>
                        </a:lnSpc>
                        <a:spcAft>
                          <a:spcPts val="800"/>
                        </a:spcAft>
                      </a:pPr>
                      <a:r>
                        <a:rPr lang="tr-TR" sz="1000">
                          <a:effectLst/>
                        </a:rPr>
                        <a:t>Toplam</a:t>
                      </a:r>
                      <a:endParaRPr lang="tr-TR" sz="1200">
                        <a:effectLst/>
                        <a:latin typeface="Book Antiqua"/>
                        <a:ea typeface="Times New Roman"/>
                        <a:cs typeface="Times New Roman"/>
                      </a:endParaRPr>
                    </a:p>
                  </a:txBody>
                  <a:tcPr marL="44450" marR="44450" marT="0" marB="0" anchor="ctr"/>
                </a:tc>
                <a:tc gridSpan="2">
                  <a:txBody>
                    <a:bodyPr/>
                    <a:lstStyle/>
                    <a:p>
                      <a:pPr marR="635">
                        <a:lnSpc>
                          <a:spcPct val="125000"/>
                        </a:lnSpc>
                        <a:spcAft>
                          <a:spcPts val="800"/>
                        </a:spcAft>
                      </a:pPr>
                      <a:r>
                        <a:rPr lang="tr-TR" sz="1200" dirty="0" smtClean="0">
                          <a:effectLst/>
                          <a:latin typeface="Book Antiqua"/>
                          <a:ea typeface="Times New Roman"/>
                          <a:cs typeface="Times New Roman"/>
                        </a:rPr>
                        <a:t>194</a:t>
                      </a:r>
                      <a:endParaRPr lang="tr-TR" sz="1200" dirty="0">
                        <a:effectLst/>
                        <a:latin typeface="Book Antiqua"/>
                        <a:ea typeface="Times New Roman"/>
                        <a:cs typeface="Times New Roman"/>
                      </a:endParaRPr>
                    </a:p>
                  </a:txBody>
                  <a:tcPr marL="44450" marR="44450" marT="0" marB="0" anchor="ctr"/>
                </a:tc>
                <a:tc hMerge="1">
                  <a:txBody>
                    <a:bodyPr/>
                    <a:lstStyle/>
                    <a:p>
                      <a:endParaRPr lang="tr-TR"/>
                    </a:p>
                  </a:txBody>
                  <a:tcPr/>
                </a:tc>
                <a:tc vMerge="1">
                  <a:txBody>
                    <a:bodyPr/>
                    <a:lstStyle/>
                    <a:p>
                      <a:endParaRPr lang="tr-TR"/>
                    </a:p>
                  </a:txBody>
                  <a:tcPr/>
                </a:tc>
                <a:tc>
                  <a:txBody>
                    <a:bodyPr/>
                    <a:lstStyle/>
                    <a:p>
                      <a:pPr marR="635">
                        <a:lnSpc>
                          <a:spcPct val="125000"/>
                        </a:lnSpc>
                        <a:spcAft>
                          <a:spcPts val="800"/>
                        </a:spcAft>
                      </a:pPr>
                      <a:r>
                        <a:rPr lang="tr-TR" sz="1000">
                          <a:effectLst/>
                        </a:rPr>
                        <a:t>Toplam</a:t>
                      </a:r>
                      <a:endParaRPr lang="tr-TR" sz="1200">
                        <a:effectLst/>
                        <a:latin typeface="Book Antiqua"/>
                        <a:ea typeface="Times New Roman"/>
                        <a:cs typeface="Times New Roman"/>
                      </a:endParaRPr>
                    </a:p>
                  </a:txBody>
                  <a:tcPr marL="44450" marR="44450" marT="0" marB="0" anchor="ctr"/>
                </a:tc>
                <a:tc gridSpan="2">
                  <a:txBody>
                    <a:bodyPr/>
                    <a:lstStyle/>
                    <a:p>
                      <a:pPr marR="635">
                        <a:lnSpc>
                          <a:spcPct val="125000"/>
                        </a:lnSpc>
                        <a:spcAft>
                          <a:spcPts val="800"/>
                        </a:spcAft>
                      </a:pPr>
                      <a:r>
                        <a:rPr lang="tr-TR" sz="1000" dirty="0" smtClean="0">
                          <a:effectLst/>
                          <a:latin typeface="+mn-lt"/>
                          <a:ea typeface="+mn-ea"/>
                          <a:cs typeface="+mn-cs"/>
                        </a:rPr>
                        <a:t>13</a:t>
                      </a:r>
                      <a:endParaRPr lang="tr-TR" sz="1200" dirty="0">
                        <a:effectLst/>
                        <a:latin typeface="Book Antiqua"/>
                        <a:ea typeface="Times New Roman"/>
                        <a:cs typeface="Times New Roman"/>
                      </a:endParaRPr>
                    </a:p>
                  </a:txBody>
                  <a:tcPr marL="44450" marR="44450" marT="0" marB="0" anchor="ctr"/>
                </a:tc>
                <a:tc hMerge="1">
                  <a:txBody>
                    <a:bodyPr/>
                    <a:lstStyle/>
                    <a:p>
                      <a:endParaRPr lang="tr-TR"/>
                    </a:p>
                  </a:txBody>
                  <a:tcPr/>
                </a:tc>
              </a:tr>
              <a:tr h="0">
                <a:tc gridSpan="3">
                  <a:txBody>
                    <a:bodyPr/>
                    <a:lstStyle/>
                    <a:p>
                      <a:pPr marR="635">
                        <a:lnSpc>
                          <a:spcPct val="125000"/>
                        </a:lnSpc>
                        <a:spcAft>
                          <a:spcPts val="800"/>
                        </a:spcAft>
                      </a:pPr>
                      <a:r>
                        <a:rPr lang="tr-TR" sz="1000">
                          <a:effectLst/>
                        </a:rPr>
                        <a:t>Derslik Başına Düşen Öğrenci Sayısı</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a:txBody>
                    <a:bodyPr/>
                    <a:lstStyle/>
                    <a:p>
                      <a:pPr marR="635">
                        <a:lnSpc>
                          <a:spcPct val="125000"/>
                        </a:lnSpc>
                        <a:spcAft>
                          <a:spcPts val="800"/>
                        </a:spcAft>
                      </a:pPr>
                      <a:r>
                        <a:rPr lang="tr-TR" sz="1000" dirty="0" smtClean="0">
                          <a:effectLst/>
                        </a:rPr>
                        <a:t>:16</a:t>
                      </a:r>
                      <a:endParaRPr lang="tr-TR" sz="1200" dirty="0">
                        <a:effectLst/>
                        <a:latin typeface="Book Antiqua"/>
                        <a:ea typeface="Times New Roman"/>
                        <a:cs typeface="Times New Roman"/>
                      </a:endParaRPr>
                    </a:p>
                  </a:txBody>
                  <a:tcPr marL="44450" marR="44450" marT="0" marB="0" anchor="ctr"/>
                </a:tc>
                <a:tc gridSpan="3">
                  <a:txBody>
                    <a:bodyPr/>
                    <a:lstStyle/>
                    <a:p>
                      <a:pPr marR="635">
                        <a:lnSpc>
                          <a:spcPct val="125000"/>
                        </a:lnSpc>
                        <a:spcAft>
                          <a:spcPts val="800"/>
                        </a:spcAft>
                      </a:pPr>
                      <a:r>
                        <a:rPr lang="tr-TR" sz="1000">
                          <a:effectLst/>
                        </a:rPr>
                        <a:t>Şube Başına Düşen Öğrenci Sayısı</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a:txBody>
                    <a:bodyPr/>
                    <a:lstStyle/>
                    <a:p>
                      <a:pPr marR="635">
                        <a:lnSpc>
                          <a:spcPct val="125000"/>
                        </a:lnSpc>
                        <a:spcAft>
                          <a:spcPts val="800"/>
                        </a:spcAft>
                      </a:pPr>
                      <a:r>
                        <a:rPr lang="tr-TR" sz="1000" dirty="0">
                          <a:effectLst/>
                        </a:rPr>
                        <a:t>:16</a:t>
                      </a:r>
                      <a:endParaRPr lang="tr-TR" sz="1200" dirty="0">
                        <a:effectLst/>
                        <a:latin typeface="Book Antiqua"/>
                        <a:ea typeface="Times New Roman"/>
                        <a:cs typeface="Times New Roman"/>
                      </a:endParaRPr>
                    </a:p>
                  </a:txBody>
                  <a:tcPr marL="44450" marR="44450" marT="0" marB="0" anchor="ctr"/>
                </a:tc>
              </a:tr>
              <a:tr h="0">
                <a:tc gridSpan="3">
                  <a:txBody>
                    <a:bodyPr/>
                    <a:lstStyle/>
                    <a:p>
                      <a:pPr marR="635">
                        <a:lnSpc>
                          <a:spcPct val="125000"/>
                        </a:lnSpc>
                        <a:spcAft>
                          <a:spcPts val="800"/>
                        </a:spcAft>
                      </a:pPr>
                      <a:r>
                        <a:rPr lang="tr-TR" sz="1000">
                          <a:effectLst/>
                        </a:rPr>
                        <a:t>Öğretmen Başına Düşen Öğrenci Sayısı</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a:txBody>
                    <a:bodyPr/>
                    <a:lstStyle/>
                    <a:p>
                      <a:pPr marR="635">
                        <a:lnSpc>
                          <a:spcPct val="125000"/>
                        </a:lnSpc>
                        <a:spcAft>
                          <a:spcPts val="800"/>
                        </a:spcAft>
                      </a:pPr>
                      <a:r>
                        <a:rPr lang="tr-TR" sz="1000" dirty="0" smtClean="0">
                          <a:effectLst/>
                        </a:rPr>
                        <a:t>:</a:t>
                      </a:r>
                      <a:endParaRPr lang="tr-TR" sz="1200" dirty="0">
                        <a:effectLst/>
                        <a:latin typeface="Book Antiqua"/>
                        <a:ea typeface="Times New Roman"/>
                        <a:cs typeface="Times New Roman"/>
                      </a:endParaRPr>
                    </a:p>
                  </a:txBody>
                  <a:tcPr marL="44450" marR="44450" marT="0" marB="0" anchor="ctr"/>
                </a:tc>
                <a:tc gridSpan="3">
                  <a:txBody>
                    <a:bodyPr/>
                    <a:lstStyle/>
                    <a:p>
                      <a:pPr marR="635">
                        <a:lnSpc>
                          <a:spcPct val="125000"/>
                        </a:lnSpc>
                        <a:spcAft>
                          <a:spcPts val="800"/>
                        </a:spcAft>
                      </a:pPr>
                      <a:r>
                        <a:rPr lang="tr-TR" sz="1000">
                          <a:effectLst/>
                        </a:rPr>
                        <a:t>Şube Başına 30’dan Fazla Öğrencisi Olan Şube Sayısı</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a:txBody>
                    <a:bodyPr/>
                    <a:lstStyle/>
                    <a:p>
                      <a:pPr marR="635">
                        <a:lnSpc>
                          <a:spcPct val="125000"/>
                        </a:lnSpc>
                        <a:spcAft>
                          <a:spcPts val="800"/>
                        </a:spcAft>
                      </a:pPr>
                      <a:r>
                        <a:rPr lang="tr-TR" sz="1000" dirty="0" smtClean="0">
                          <a:effectLst/>
                        </a:rPr>
                        <a:t>:2</a:t>
                      </a:r>
                      <a:endParaRPr lang="tr-TR" sz="1200" dirty="0">
                        <a:effectLst/>
                        <a:latin typeface="Book Antiqua"/>
                        <a:ea typeface="Times New Roman"/>
                        <a:cs typeface="Times New Roman"/>
                      </a:endParaRPr>
                    </a:p>
                  </a:txBody>
                  <a:tcPr marL="44450" marR="44450" marT="0" marB="0" anchor="ctr"/>
                </a:tc>
              </a:tr>
              <a:tr h="0">
                <a:tc gridSpan="3">
                  <a:txBody>
                    <a:bodyPr/>
                    <a:lstStyle/>
                    <a:p>
                      <a:pPr marR="635">
                        <a:lnSpc>
                          <a:spcPct val="125000"/>
                        </a:lnSpc>
                        <a:spcAft>
                          <a:spcPts val="800"/>
                        </a:spcAft>
                      </a:pPr>
                      <a:r>
                        <a:rPr lang="tr-TR" sz="1000">
                          <a:effectLst/>
                        </a:rPr>
                        <a:t>Öğrenci Başına Düşen Toplam Gider Miktarı</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a:txBody>
                    <a:bodyPr/>
                    <a:lstStyle/>
                    <a:p>
                      <a:pPr marR="635">
                        <a:lnSpc>
                          <a:spcPct val="125000"/>
                        </a:lnSpc>
                        <a:spcAft>
                          <a:spcPts val="800"/>
                        </a:spcAft>
                      </a:pPr>
                      <a:r>
                        <a:rPr lang="tr-TR" sz="1000">
                          <a:effectLst/>
                        </a:rPr>
                        <a:t> </a:t>
                      </a:r>
                      <a:endParaRPr lang="tr-TR" sz="1200">
                        <a:effectLst/>
                        <a:latin typeface="Book Antiqua"/>
                        <a:ea typeface="Times New Roman"/>
                        <a:cs typeface="Times New Roman"/>
                      </a:endParaRPr>
                    </a:p>
                  </a:txBody>
                  <a:tcPr marL="44450" marR="44450" marT="0" marB="0" anchor="ctr"/>
                </a:tc>
                <a:tc gridSpan="3">
                  <a:txBody>
                    <a:bodyPr/>
                    <a:lstStyle/>
                    <a:p>
                      <a:pPr marR="635">
                        <a:lnSpc>
                          <a:spcPct val="125000"/>
                        </a:lnSpc>
                        <a:spcAft>
                          <a:spcPts val="800"/>
                        </a:spcAft>
                      </a:pPr>
                      <a:r>
                        <a:rPr lang="tr-TR" sz="1000">
                          <a:effectLst/>
                        </a:rPr>
                        <a:t>Öğretmenlerin Kurumdaki Ortalama Görev Süresi</a:t>
                      </a:r>
                      <a:endParaRPr lang="tr-TR" sz="1200">
                        <a:effectLst/>
                        <a:latin typeface="Book Antiqua"/>
                        <a:ea typeface="Times New Roman"/>
                        <a:cs typeface="Times New Roman"/>
                      </a:endParaRPr>
                    </a:p>
                  </a:txBody>
                  <a:tcPr marL="44450" marR="44450" marT="0" marB="0" anchor="ctr"/>
                </a:tc>
                <a:tc hMerge="1">
                  <a:txBody>
                    <a:bodyPr/>
                    <a:lstStyle/>
                    <a:p>
                      <a:endParaRPr lang="tr-TR"/>
                    </a:p>
                  </a:txBody>
                  <a:tcPr/>
                </a:tc>
                <a:tc hMerge="1">
                  <a:txBody>
                    <a:bodyPr/>
                    <a:lstStyle/>
                    <a:p>
                      <a:endParaRPr lang="tr-TR"/>
                    </a:p>
                  </a:txBody>
                  <a:tcPr/>
                </a:tc>
                <a:tc>
                  <a:txBody>
                    <a:bodyPr/>
                    <a:lstStyle/>
                    <a:p>
                      <a:pPr marR="635">
                        <a:lnSpc>
                          <a:spcPct val="125000"/>
                        </a:lnSpc>
                        <a:spcAft>
                          <a:spcPts val="800"/>
                        </a:spcAft>
                      </a:pPr>
                      <a:r>
                        <a:rPr lang="tr-TR" sz="1000" dirty="0">
                          <a:effectLst/>
                        </a:rPr>
                        <a:t>3</a:t>
                      </a:r>
                      <a:endParaRPr lang="tr-TR" sz="1200" dirty="0">
                        <a:effectLst/>
                        <a:latin typeface="Book Antiqua"/>
                        <a:ea typeface="Times New Roman"/>
                        <a:cs typeface="Times New Roman"/>
                      </a:endParaRPr>
                    </a:p>
                  </a:txBody>
                  <a:tcPr marL="44450" marR="44450" marT="0" marB="0" anchor="ctr"/>
                </a:tc>
              </a:tr>
            </a:tbl>
          </a:graphicData>
        </a:graphic>
      </p:graphicFrame>
      <p:sp>
        <p:nvSpPr>
          <p:cNvPr id="5" name="Rectangle 1"/>
          <p:cNvSpPr>
            <a:spLocks noChangeArrowheads="1"/>
          </p:cNvSpPr>
          <p:nvPr/>
        </p:nvSpPr>
        <p:spPr bwMode="auto">
          <a:xfrm>
            <a:off x="661988" y="1360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Book Antiqua" pitchFamily="18" charset="0"/>
                <a:ea typeface="Times New Roman" pitchFamily="18" charset="0"/>
                <a:cs typeface="Times New Roman" pitchFamily="18" charset="0"/>
              </a:rPr>
              <a:t>Temel Bilgiler Tablosu- Okul Künyesi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065171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0666"/>
            <a:ext cx="8064895" cy="6747386"/>
          </a:xfrm>
          <a:prstGeom prst="rect">
            <a:avLst/>
          </a:prstGeom>
        </p:spPr>
      </p:pic>
    </p:spTree>
    <p:extLst>
      <p:ext uri="{BB962C8B-B14F-4D97-AF65-F5344CB8AC3E}">
        <p14:creationId xmlns:p14="http://schemas.microsoft.com/office/powerpoint/2010/main" val="158935964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51" y="2324100"/>
            <a:ext cx="6237111" cy="3508375"/>
          </a:xfrm>
          <a:prstGeom prst="rect">
            <a:avLst/>
          </a:prstGeom>
        </p:spPr>
      </p:pic>
    </p:spTree>
    <p:extLst>
      <p:ext uri="{BB962C8B-B14F-4D97-AF65-F5344CB8AC3E}">
        <p14:creationId xmlns:p14="http://schemas.microsoft.com/office/powerpoint/2010/main" val="210538637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51" y="2324100"/>
            <a:ext cx="6237111" cy="3508375"/>
          </a:xfrm>
          <a:prstGeom prst="rect">
            <a:avLst/>
          </a:prstGeom>
        </p:spPr>
      </p:pic>
    </p:spTree>
    <p:extLst>
      <p:ext uri="{BB962C8B-B14F-4D97-AF65-F5344CB8AC3E}">
        <p14:creationId xmlns:p14="http://schemas.microsoft.com/office/powerpoint/2010/main" val="28493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51" y="2324100"/>
            <a:ext cx="6237111" cy="3508375"/>
          </a:xfrm>
          <a:prstGeom prst="rect">
            <a:avLst/>
          </a:prstGeom>
        </p:spPr>
      </p:pic>
    </p:spTree>
    <p:extLst>
      <p:ext uri="{BB962C8B-B14F-4D97-AF65-F5344CB8AC3E}">
        <p14:creationId xmlns:p14="http://schemas.microsoft.com/office/powerpoint/2010/main" val="388536372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951" y="2324100"/>
            <a:ext cx="6237111" cy="3508375"/>
          </a:xfrm>
          <a:prstGeom prst="rect">
            <a:avLst/>
          </a:prstGeom>
        </p:spPr>
      </p:pic>
    </p:spTree>
    <p:extLst>
      <p:ext uri="{BB962C8B-B14F-4D97-AF65-F5344CB8AC3E}">
        <p14:creationId xmlns:p14="http://schemas.microsoft.com/office/powerpoint/2010/main" val="228510351"/>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7235</TotalTime>
  <Words>430</Words>
  <Application>Microsoft Office PowerPoint</Application>
  <PresentationFormat>Ekran Gösterisi (4:3)</PresentationFormat>
  <Paragraphs>84</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Austin</vt:lpstr>
      <vt:lpstr>ŞİRAN ANADOLU İMAM HATİP LİSESİ</vt:lpstr>
      <vt:lpstr>TARİHÇE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PANSİYONUMUZ</vt:lpstr>
      <vt:lpstr>PowerPoint Sunusu</vt:lpstr>
      <vt:lpstr>ETKİNLİKLERİMİZ</vt:lpstr>
      <vt:lpstr>PowerPoint Sunusu</vt:lpstr>
      <vt:lpstr>AVANTAJLARIMIZ</vt:lpstr>
      <vt:lpstr>MEZUNİYET SONRASI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CASPER</cp:lastModifiedBy>
  <cp:revision>38</cp:revision>
  <dcterms:created xsi:type="dcterms:W3CDTF">2020-06-27T13:57:38Z</dcterms:created>
  <dcterms:modified xsi:type="dcterms:W3CDTF">2021-07-07T07:51:52Z</dcterms:modified>
</cp:coreProperties>
</file>